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685800"/>
            <a:ext cx="6172200" cy="1589562"/>
          </a:xfrm>
        </p:spPr>
        <p:txBody>
          <a:bodyPr>
            <a:normAutofit/>
          </a:bodyPr>
          <a:lstStyle/>
          <a:p>
            <a:pPr algn="r"/>
            <a:r>
              <a:rPr lang="en-US" sz="4800" dirty="0" smtClean="0">
                <a:solidFill>
                  <a:schemeClr val="tx1"/>
                </a:solidFill>
              </a:rPr>
              <a:t>D</a:t>
            </a:r>
            <a:r>
              <a:rPr lang="en-US" sz="4400" dirty="0" smtClean="0">
                <a:solidFill>
                  <a:schemeClr val="tx1"/>
                </a:solidFill>
              </a:rPr>
              <a:t>epartment </a:t>
            </a:r>
            <a:r>
              <a:rPr lang="en-US" sz="5400" dirty="0" smtClean="0">
                <a:solidFill>
                  <a:schemeClr val="tx1"/>
                </a:solidFill>
              </a:rPr>
              <a:t>o</a:t>
            </a:r>
            <a:r>
              <a:rPr lang="en-US" sz="4400" dirty="0" smtClean="0">
                <a:solidFill>
                  <a:schemeClr val="tx1"/>
                </a:solidFill>
              </a:rPr>
              <a:t>f </a:t>
            </a:r>
            <a:r>
              <a:rPr lang="en-US" sz="5400" dirty="0" smtClean="0">
                <a:solidFill>
                  <a:schemeClr val="tx1"/>
                </a:solidFill>
              </a:rPr>
              <a:t>m</a:t>
            </a:r>
            <a:r>
              <a:rPr lang="en-US" sz="4400" dirty="0" smtClean="0">
                <a:solidFill>
                  <a:schemeClr val="tx1"/>
                </a:solidFill>
              </a:rPr>
              <a:t>athematics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8862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en-US" sz="2500" dirty="0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lang="en-US" sz="2500" dirty="0" smtClean="0">
                <a:solidFill>
                  <a:schemeClr val="tx1"/>
                </a:solidFill>
              </a:rPr>
              <a:t>PAONTA SAHIB</a:t>
            </a:r>
          </a:p>
          <a:p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895600"/>
            <a:ext cx="57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1219200"/>
            <a:ext cx="6096000" cy="5693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100" b="1" dirty="0" smtClean="0">
                <a:solidFill>
                  <a:schemeClr val="tx1"/>
                </a:solidFill>
              </a:rPr>
              <a:t>COURSE NAME : ALGEBRA</a:t>
            </a:r>
            <a:endParaRPr lang="en-US" sz="3100" b="1" dirty="0"/>
          </a:p>
        </p:txBody>
      </p:sp>
      <p:sp>
        <p:nvSpPr>
          <p:cNvPr id="4" name="Rectangle 3"/>
          <p:cNvSpPr/>
          <p:nvPr/>
        </p:nvSpPr>
        <p:spPr>
          <a:xfrm>
            <a:off x="3048000" y="3657600"/>
            <a:ext cx="432362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COURSE CODE : 202</a:t>
            </a:r>
            <a:endParaRPr lang="en-US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533400"/>
            <a:ext cx="33528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1"/>
                </a:solidFill>
              </a:rPr>
              <a:t>CONTENTS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7772400" cy="32932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GROUPS (DEFINITION)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SOME OTHER IMPORTANT DEFINITIONS</a:t>
            </a:r>
          </a:p>
          <a:p>
            <a:r>
              <a:rPr lang="en-US" sz="2400" dirty="0" smtClean="0"/>
              <a:t>                (</a:t>
            </a:r>
            <a:r>
              <a:rPr lang="en-US" sz="2400" dirty="0" err="1" smtClean="0"/>
              <a:t>i</a:t>
            </a:r>
            <a:r>
              <a:rPr lang="en-US" sz="2400" dirty="0" smtClean="0"/>
              <a:t>) </a:t>
            </a:r>
            <a:r>
              <a:rPr lang="en-US" sz="2200" dirty="0" smtClean="0"/>
              <a:t>FINITE AND INFINITE GROUPS</a:t>
            </a:r>
          </a:p>
          <a:p>
            <a:endParaRPr lang="en-US" sz="600" dirty="0" smtClean="0"/>
          </a:p>
          <a:p>
            <a:r>
              <a:rPr lang="en-US" sz="2200" dirty="0" smtClean="0"/>
              <a:t>                 (ii) ORDER OF A GROUP</a:t>
            </a:r>
          </a:p>
          <a:p>
            <a:endParaRPr lang="en-US" sz="600" dirty="0" smtClean="0"/>
          </a:p>
          <a:p>
            <a:r>
              <a:rPr lang="en-US" sz="2200" dirty="0" smtClean="0"/>
              <a:t>                 (iii) ABELIAN AND NON ABELIAN GROUPS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GROUPOID, SEMI-GROUP AND MONOID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 PROBLEM BASED ON GROUPS</a:t>
            </a:r>
          </a:p>
          <a:p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71800" y="304800"/>
            <a:ext cx="3429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GROUPS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43000"/>
            <a:ext cx="7924800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u="sng" dirty="0" smtClean="0"/>
              <a:t>Definition:</a:t>
            </a:r>
          </a:p>
          <a:p>
            <a:endParaRPr lang="en-US" sz="900" b="1" u="sng" dirty="0" smtClean="0"/>
          </a:p>
          <a:p>
            <a:r>
              <a:rPr lang="en-US" sz="2800" dirty="0" smtClean="0"/>
              <a:t>Let G be a non-empty subset together with binary operations </a:t>
            </a:r>
            <a:r>
              <a:rPr lang="en-US" sz="2800" dirty="0" smtClean="0">
                <a:sym typeface="Symbol"/>
              </a:rPr>
              <a:t></a:t>
            </a:r>
            <a:r>
              <a:rPr lang="en-US" sz="2800" dirty="0" smtClean="0"/>
              <a:t> defined on it, then the algebraic </a:t>
            </a:r>
            <a:r>
              <a:rPr lang="en-US" sz="2800" dirty="0" err="1" smtClean="0"/>
              <a:t>strucure</a:t>
            </a:r>
            <a:r>
              <a:rPr lang="en-US" sz="2800" dirty="0" smtClean="0"/>
              <a:t> &lt; G, </a:t>
            </a:r>
            <a:r>
              <a:rPr lang="en-US" sz="2800" dirty="0" smtClean="0">
                <a:sym typeface="Symbol"/>
              </a:rPr>
              <a:t> &gt; is called a </a:t>
            </a:r>
            <a:r>
              <a:rPr lang="en-US" sz="2800" b="1" dirty="0" smtClean="0">
                <a:sym typeface="Symbol"/>
              </a:rPr>
              <a:t>group </a:t>
            </a:r>
            <a:r>
              <a:rPr lang="en-US" sz="2800" dirty="0" smtClean="0">
                <a:sym typeface="Symbol"/>
              </a:rPr>
              <a:t>if it satisfies the following axioms</a:t>
            </a:r>
          </a:p>
          <a:p>
            <a:endParaRPr lang="en-US" sz="1050" dirty="0" smtClean="0">
              <a:sym typeface="Symbol"/>
            </a:endParaRPr>
          </a:p>
          <a:p>
            <a:pPr marL="571500" indent="-571500"/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  </a:t>
            </a:r>
            <a:r>
              <a:rPr lang="en-US" sz="2800" b="1" i="1" dirty="0" err="1" smtClean="0"/>
              <a:t>a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smtClean="0">
                <a:sym typeface="Symbol"/>
              </a:rPr>
              <a:t>  G                     </a:t>
            </a:r>
            <a:r>
              <a:rPr lang="en-US" sz="2400" b="1" dirty="0" smtClean="0">
                <a:sym typeface="Symbol"/>
              </a:rPr>
              <a:t>(Closure Property)</a:t>
            </a:r>
          </a:p>
          <a:p>
            <a:pPr marL="571500" indent="-571500"/>
            <a:endParaRPr lang="en-US" sz="800" b="1" dirty="0" smtClean="0">
              <a:sym typeface="Symbol"/>
            </a:endParaRPr>
          </a:p>
          <a:p>
            <a:pPr marL="571500" indent="-571500"/>
            <a:r>
              <a:rPr lang="en-US" sz="2800" dirty="0" smtClean="0">
                <a:sym typeface="Symbol"/>
              </a:rPr>
              <a:t>(ii) </a:t>
            </a:r>
            <a:r>
              <a:rPr lang="en-US" sz="2800" b="1" dirty="0" smtClean="0">
                <a:sym typeface="Symbol"/>
              </a:rPr>
              <a:t>(</a:t>
            </a:r>
            <a:r>
              <a:rPr lang="en-US" sz="2800" b="1" i="1" dirty="0" err="1" smtClean="0">
                <a:sym typeface="Symbol"/>
              </a:rPr>
              <a:t>a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smtClean="0">
                <a:sym typeface="Symbol"/>
              </a:rPr>
              <a:t>)</a:t>
            </a:r>
            <a:r>
              <a:rPr lang="en-US" sz="2800" b="1" i="1" dirty="0" smtClean="0">
                <a:sym typeface="Symbol"/>
              </a:rPr>
              <a:t>c</a:t>
            </a:r>
            <a:r>
              <a:rPr lang="en-US" sz="2800" b="1" dirty="0" smtClean="0">
                <a:sym typeface="Symbol"/>
              </a:rPr>
              <a:t> =</a:t>
            </a:r>
            <a:r>
              <a:rPr lang="en-US" sz="2800" b="1" i="1" dirty="0" smtClean="0">
                <a:sym typeface="Symbol"/>
              </a:rPr>
              <a:t> a</a:t>
            </a:r>
            <a:r>
              <a:rPr lang="en-US" sz="2800" b="1" dirty="0" smtClean="0">
                <a:sym typeface="Symbol"/>
              </a:rPr>
              <a:t>(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c</a:t>
            </a:r>
            <a:r>
              <a:rPr lang="en-US" sz="2800" b="1" dirty="0" smtClean="0">
                <a:sym typeface="Symbol"/>
              </a:rPr>
              <a:t>)   </a:t>
            </a:r>
            <a:r>
              <a:rPr lang="en-US" sz="2400" b="1" dirty="0" smtClean="0">
                <a:sym typeface="Symbol"/>
              </a:rPr>
              <a:t>(Associative Property)</a:t>
            </a:r>
          </a:p>
          <a:p>
            <a:pPr marL="571500" indent="-571500"/>
            <a:endParaRPr lang="en-US" sz="800" b="1" dirty="0" smtClean="0">
              <a:sym typeface="Symbol"/>
            </a:endParaRPr>
          </a:p>
          <a:p>
            <a:pPr marL="571500" indent="-571500"/>
            <a:r>
              <a:rPr lang="en-US" sz="2800" dirty="0" smtClean="0">
                <a:sym typeface="Symbol"/>
              </a:rPr>
              <a:t>(iii) </a:t>
            </a:r>
            <a:r>
              <a:rPr lang="en-US" sz="2800" b="1" dirty="0" smtClean="0">
                <a:sym typeface="Symbol"/>
              </a:rPr>
              <a:t></a:t>
            </a:r>
            <a:r>
              <a:rPr lang="en-US" sz="2800" dirty="0" smtClean="0">
                <a:sym typeface="Symbol"/>
              </a:rPr>
              <a:t> an element </a:t>
            </a:r>
            <a:r>
              <a:rPr lang="en-US" sz="2800" dirty="0" err="1" smtClean="0">
                <a:sym typeface="Symbol"/>
              </a:rPr>
              <a:t>e</a:t>
            </a:r>
            <a:r>
              <a:rPr lang="en-US" sz="2800" b="1" dirty="0" err="1" smtClean="0">
                <a:sym typeface="Symbol"/>
              </a:rPr>
              <a:t></a:t>
            </a:r>
            <a:r>
              <a:rPr lang="en-US" sz="2800" dirty="0" err="1" smtClean="0">
                <a:sym typeface="Symbol"/>
              </a:rPr>
              <a:t>G</a:t>
            </a:r>
            <a:r>
              <a:rPr lang="en-US" sz="2800" dirty="0" smtClean="0">
                <a:sym typeface="Symbol"/>
              </a:rPr>
              <a:t> such that 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                </a:t>
            </a:r>
            <a:r>
              <a:rPr lang="en-US" sz="2800" b="1" i="1" dirty="0" err="1" smtClean="0">
                <a:sym typeface="Symbol"/>
              </a:rPr>
              <a:t>e</a:t>
            </a:r>
            <a:r>
              <a:rPr lang="en-US" sz="2800" b="1" dirty="0" err="1" smtClean="0">
                <a:sym typeface="Symbol"/>
              </a:rPr>
              <a:t>a</a:t>
            </a:r>
            <a:r>
              <a:rPr lang="en-US" sz="2800" b="1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= </a:t>
            </a:r>
            <a:r>
              <a:rPr lang="en-US" sz="2800" b="1" dirty="0" err="1" smtClean="0">
                <a:sym typeface="Symbol"/>
              </a:rPr>
              <a:t>a</a:t>
            </a:r>
            <a:r>
              <a:rPr lang="en-US" sz="2800" b="1" i="1" dirty="0" err="1" smtClean="0">
                <a:sym typeface="Symbol"/>
              </a:rPr>
              <a:t>e</a:t>
            </a:r>
            <a:r>
              <a:rPr lang="en-US" sz="2800" dirty="0" smtClean="0">
                <a:sym typeface="Symbol"/>
              </a:rPr>
              <a:t>, </a:t>
            </a:r>
            <a:r>
              <a:rPr lang="en-US" sz="2800" b="1" dirty="0" smtClean="0">
                <a:sym typeface="Symbol"/>
              </a:rPr>
              <a:t>  </a:t>
            </a:r>
            <a:r>
              <a:rPr lang="en-US" sz="2800" b="1" i="1" dirty="0" err="1" smtClean="0">
                <a:sym typeface="Symbol"/>
              </a:rPr>
              <a:t>a</a:t>
            </a:r>
            <a:r>
              <a:rPr lang="en-US" sz="2800" dirty="0" err="1" smtClean="0">
                <a:sym typeface="Symbol"/>
              </a:rPr>
              <a:t></a:t>
            </a:r>
            <a:r>
              <a:rPr lang="en-US" sz="2800" b="1" dirty="0" err="1" smtClean="0">
                <a:sym typeface="Symbol"/>
              </a:rPr>
              <a:t>G</a:t>
            </a:r>
            <a:endParaRPr lang="en-US" sz="2800" b="1" dirty="0" smtClean="0">
              <a:sym typeface="Symbol"/>
            </a:endParaRPr>
          </a:p>
          <a:p>
            <a:pPr marL="571500" indent="-571500" algn="just"/>
            <a:r>
              <a:rPr lang="en-US" sz="2400" b="1" dirty="0" smtClean="0">
                <a:sym typeface="Symbol"/>
              </a:rPr>
              <a:t>      </a:t>
            </a:r>
            <a:endParaRPr lang="en-US" sz="2800" b="1" dirty="0" smtClean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79248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ym typeface="Symbol"/>
              </a:rPr>
              <a:t> then </a:t>
            </a:r>
            <a:r>
              <a:rPr lang="en-US" sz="2800" b="1" i="1" dirty="0" smtClean="0">
                <a:sym typeface="Symbol"/>
              </a:rPr>
              <a:t>e</a:t>
            </a:r>
            <a:r>
              <a:rPr lang="en-US" sz="2800" dirty="0" smtClean="0">
                <a:sym typeface="Symbol"/>
              </a:rPr>
              <a:t> is called the </a:t>
            </a:r>
            <a:r>
              <a:rPr lang="en-US" sz="2800" u="sng" dirty="0" smtClean="0">
                <a:sym typeface="Symbol"/>
              </a:rPr>
              <a:t>identity </a:t>
            </a:r>
            <a:r>
              <a:rPr lang="en-US" sz="2800" dirty="0" smtClean="0">
                <a:sym typeface="Symbol"/>
              </a:rPr>
              <a:t>element of G </a:t>
            </a:r>
            <a:r>
              <a:rPr lang="en-US" sz="2800" dirty="0" err="1" smtClean="0">
                <a:sym typeface="Symbol"/>
              </a:rPr>
              <a:t>w.r.t</a:t>
            </a:r>
            <a:r>
              <a:rPr lang="en-US" sz="2800" dirty="0" smtClean="0">
                <a:sym typeface="Symbol"/>
              </a:rPr>
              <a:t>. the operation   </a:t>
            </a:r>
          </a:p>
          <a:p>
            <a:r>
              <a:rPr lang="en-US" sz="2800" dirty="0" smtClean="0">
                <a:sym typeface="Symbol"/>
              </a:rPr>
              <a:t>                                      </a:t>
            </a:r>
            <a:r>
              <a:rPr lang="en-US" sz="2400" b="1" dirty="0" smtClean="0">
                <a:sym typeface="Symbol"/>
              </a:rPr>
              <a:t>(Existence of identity)</a:t>
            </a:r>
            <a:r>
              <a:rPr lang="en-US" sz="2800" dirty="0" smtClean="0"/>
              <a:t> </a:t>
            </a:r>
          </a:p>
          <a:p>
            <a:endParaRPr lang="en-US" sz="1100" dirty="0"/>
          </a:p>
          <a:p>
            <a:r>
              <a:rPr lang="en-US" sz="2800" dirty="0" smtClean="0"/>
              <a:t>(iv) For all </a:t>
            </a:r>
            <a:r>
              <a:rPr lang="en-US" sz="2800" dirty="0" err="1" smtClean="0"/>
              <a:t>a</a:t>
            </a:r>
            <a:r>
              <a:rPr lang="en-US" sz="2800" dirty="0" err="1" smtClean="0">
                <a:sym typeface="Symbol"/>
              </a:rPr>
              <a:t>G</a:t>
            </a:r>
            <a:r>
              <a:rPr lang="en-US" sz="2800" dirty="0" smtClean="0">
                <a:sym typeface="Symbol"/>
              </a:rPr>
              <a:t>,  </a:t>
            </a:r>
            <a:r>
              <a:rPr lang="en-US" sz="2800" dirty="0" err="1" smtClean="0">
                <a:sym typeface="Symbol"/>
              </a:rPr>
              <a:t>bG</a:t>
            </a:r>
            <a:r>
              <a:rPr lang="en-US" sz="2800" dirty="0" smtClean="0">
                <a:sym typeface="Symbol"/>
              </a:rPr>
              <a:t> such that </a:t>
            </a:r>
          </a:p>
          <a:p>
            <a:r>
              <a:rPr lang="en-US" sz="2800" dirty="0" smtClean="0">
                <a:sym typeface="Symbol"/>
              </a:rPr>
              <a:t>                a  b = b  a</a:t>
            </a:r>
          </a:p>
          <a:p>
            <a:r>
              <a:rPr lang="en-US" sz="2800" dirty="0" smtClean="0">
                <a:sym typeface="Symbol"/>
              </a:rPr>
              <a:t>Then b is called the inverse of a and is denoted by a</a:t>
            </a:r>
            <a:r>
              <a:rPr lang="en-US" sz="2800" baseline="30000" dirty="0" smtClean="0">
                <a:sym typeface="Symbol"/>
              </a:rPr>
              <a:t>-1</a:t>
            </a:r>
            <a:r>
              <a:rPr lang="en-US" sz="2800" dirty="0" smtClean="0">
                <a:sym typeface="Symbol"/>
              </a:rPr>
              <a:t> .</a:t>
            </a:r>
          </a:p>
          <a:p>
            <a:r>
              <a:rPr lang="en-US" sz="2800" dirty="0" smtClean="0">
                <a:sym typeface="Symbol"/>
              </a:rPr>
              <a:t>                                     </a:t>
            </a:r>
            <a:r>
              <a:rPr lang="en-US" sz="2400" b="1" dirty="0" smtClean="0">
                <a:sym typeface="Symbol"/>
              </a:rPr>
              <a:t>(Existence if inverse)</a:t>
            </a:r>
            <a:endParaRPr lang="en-US" sz="24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90600" y="4953000"/>
            <a:ext cx="6248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4999" y="304800"/>
            <a:ext cx="5257801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SOME IMPORTANT DEFINITIONS</a:t>
            </a:r>
            <a:endParaRPr lang="en-US" sz="32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7772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000" b="1" u="sng" dirty="0" smtClean="0"/>
              <a:t>Finite and Infinite Groups:</a:t>
            </a:r>
            <a:r>
              <a:rPr lang="en-US" sz="3000" dirty="0" smtClean="0"/>
              <a:t> </a:t>
            </a:r>
            <a:r>
              <a:rPr lang="en-US" sz="2800" dirty="0" smtClean="0"/>
              <a:t>If the set G in the group &lt; G,</a:t>
            </a:r>
            <a:r>
              <a:rPr lang="en-US" sz="2800" dirty="0" smtClean="0">
                <a:sym typeface="Symbol"/>
              </a:rPr>
              <a:t>  &gt; is a finite set, then it is called a </a:t>
            </a:r>
            <a:r>
              <a:rPr lang="en-US" sz="2800" u="sng" dirty="0" smtClean="0">
                <a:sym typeface="Symbol"/>
              </a:rPr>
              <a:t>finite group </a:t>
            </a:r>
            <a:r>
              <a:rPr lang="en-US" sz="2800" dirty="0" smtClean="0">
                <a:sym typeface="Symbol"/>
              </a:rPr>
              <a:t>otherwise it is called </a:t>
            </a:r>
            <a:r>
              <a:rPr lang="en-US" sz="2800" u="sng" dirty="0" smtClean="0">
                <a:sym typeface="Symbol"/>
              </a:rPr>
              <a:t>infinite group</a:t>
            </a:r>
            <a:r>
              <a:rPr lang="en-US" sz="2800" dirty="0" smtClean="0">
                <a:sym typeface="Symbol"/>
              </a:rPr>
              <a:t>.</a:t>
            </a:r>
          </a:p>
          <a:p>
            <a:endParaRPr lang="en-US" sz="1600" b="1" u="sng" dirty="0" smtClean="0">
              <a:sym typeface="Symbol"/>
            </a:endParaRPr>
          </a:p>
          <a:p>
            <a:pPr>
              <a:buFont typeface="Arial" pitchFamily="34" charset="0"/>
              <a:buChar char="•"/>
            </a:pPr>
            <a:r>
              <a:rPr lang="en-US" sz="3000" b="1" u="sng" dirty="0" smtClean="0">
                <a:sym typeface="Symbol"/>
              </a:rPr>
              <a:t>Order Of A Group:</a:t>
            </a:r>
            <a:r>
              <a:rPr lang="en-US" sz="3000" b="1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The order of a finite group </a:t>
            </a:r>
            <a:r>
              <a:rPr lang="en-US" sz="2800" dirty="0" smtClean="0"/>
              <a:t>&lt; G,</a:t>
            </a:r>
            <a:r>
              <a:rPr lang="en-US" sz="2800" dirty="0" smtClean="0">
                <a:sym typeface="Symbol"/>
              </a:rPr>
              <a:t>  &gt; is </a:t>
            </a:r>
            <a:r>
              <a:rPr lang="en-US" sz="2800" dirty="0" err="1" smtClean="0">
                <a:sym typeface="Symbol"/>
              </a:rPr>
              <a:t>definied</a:t>
            </a:r>
            <a:r>
              <a:rPr lang="en-US" sz="2800" dirty="0" smtClean="0">
                <a:sym typeface="Symbol"/>
              </a:rPr>
              <a:t> as the number of </a:t>
            </a:r>
            <a:r>
              <a:rPr lang="en-US" sz="2800" dirty="0" err="1" smtClean="0">
                <a:sym typeface="Symbol"/>
              </a:rPr>
              <a:t>dinstinct</a:t>
            </a:r>
            <a:r>
              <a:rPr lang="en-US" sz="2800" dirty="0" smtClean="0">
                <a:sym typeface="Symbol"/>
              </a:rPr>
              <a:t> elements in G. It is denoted by o(G) or |G|. If a group G has n elements, thane o(G) = n.</a:t>
            </a:r>
            <a:endParaRPr lang="en-US" sz="2800" b="1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77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Note:</a:t>
            </a:r>
            <a:r>
              <a:rPr lang="en-US" sz="2800" u="sng" dirty="0" smtClean="0"/>
              <a:t> </a:t>
            </a:r>
            <a:r>
              <a:rPr lang="en-US" sz="2800" dirty="0" smtClean="0"/>
              <a:t>The order of an infinite group is not defined or we can say that the order is infinite.</a:t>
            </a:r>
          </a:p>
          <a:p>
            <a:endParaRPr lang="en-US" sz="1600" b="1" dirty="0" smtClean="0"/>
          </a:p>
          <a:p>
            <a:pPr>
              <a:buFont typeface="Arial" pitchFamily="34" charset="0"/>
              <a:buChar char="•"/>
            </a:pPr>
            <a:r>
              <a:rPr lang="en-US" sz="3000" b="1" u="sng" dirty="0" err="1" smtClean="0"/>
              <a:t>Abelian</a:t>
            </a:r>
            <a:r>
              <a:rPr lang="en-US" sz="3000" b="1" u="sng" dirty="0" smtClean="0"/>
              <a:t> and Non-</a:t>
            </a:r>
            <a:r>
              <a:rPr lang="en-US" sz="3000" b="1" u="sng" dirty="0" err="1" smtClean="0"/>
              <a:t>Abelian</a:t>
            </a:r>
            <a:r>
              <a:rPr lang="en-US" sz="3000" b="1" u="sng" dirty="0" smtClean="0"/>
              <a:t> groups</a:t>
            </a:r>
            <a:r>
              <a:rPr lang="en-US" sz="3000" dirty="0" smtClean="0"/>
              <a:t>: </a:t>
            </a:r>
            <a:r>
              <a:rPr lang="en-US" sz="2800" dirty="0" smtClean="0">
                <a:sym typeface="Symbol"/>
              </a:rPr>
              <a:t>A</a:t>
            </a:r>
            <a:r>
              <a:rPr lang="en-US" sz="2800" b="1" u="sng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g</a:t>
            </a:r>
            <a:r>
              <a:rPr lang="en-US" sz="2800" dirty="0" smtClean="0"/>
              <a:t>roup &lt; G,</a:t>
            </a:r>
            <a:r>
              <a:rPr lang="en-US" sz="2800" dirty="0" smtClean="0">
                <a:sym typeface="Symbol"/>
              </a:rPr>
              <a:t>  &gt;</a:t>
            </a:r>
            <a:r>
              <a:rPr lang="en-US" sz="2800" dirty="0" smtClean="0"/>
              <a:t> </a:t>
            </a:r>
            <a:r>
              <a:rPr lang="en-US" sz="2800" dirty="0" smtClean="0"/>
              <a:t>is called an </a:t>
            </a:r>
            <a:r>
              <a:rPr lang="en-US" sz="2800" u="sng" dirty="0" err="1" smtClean="0"/>
              <a:t>abelian</a:t>
            </a:r>
            <a:r>
              <a:rPr lang="en-US" sz="2800" u="sng" dirty="0" smtClean="0"/>
              <a:t> group</a:t>
            </a:r>
            <a:r>
              <a:rPr lang="en-US" sz="2800" dirty="0" smtClean="0"/>
              <a:t> or </a:t>
            </a:r>
            <a:r>
              <a:rPr lang="en-US" sz="2800" u="sng" dirty="0" smtClean="0"/>
              <a:t>commutative group </a:t>
            </a:r>
          </a:p>
          <a:p>
            <a:r>
              <a:rPr lang="en-US" sz="2800" dirty="0" err="1" smtClean="0"/>
              <a:t>Iff</a:t>
            </a:r>
            <a:r>
              <a:rPr lang="en-US" sz="2800" dirty="0" smtClean="0"/>
              <a:t>     </a:t>
            </a:r>
            <a:r>
              <a:rPr lang="en-US" sz="2800" b="1" i="1" dirty="0" smtClean="0"/>
              <a:t>a</a:t>
            </a:r>
            <a:r>
              <a:rPr lang="en-US" sz="2800" b="1" i="1" dirty="0" smtClean="0">
                <a:sym typeface="Symbol"/>
              </a:rPr>
              <a:t>  b = b  a,  </a:t>
            </a:r>
            <a:r>
              <a:rPr lang="en-US" sz="2800" b="1" dirty="0" smtClean="0">
                <a:sym typeface="Symbol"/>
              </a:rPr>
              <a:t></a:t>
            </a:r>
            <a:r>
              <a:rPr lang="en-US" sz="2800" b="1" i="1" dirty="0" smtClean="0">
                <a:sym typeface="Symbol"/>
              </a:rPr>
              <a:t> </a:t>
            </a:r>
            <a:r>
              <a:rPr lang="en-US" sz="2800" b="1" i="1" dirty="0" err="1" smtClean="0">
                <a:sym typeface="Symbol"/>
              </a:rPr>
              <a:t>a,b</a:t>
            </a:r>
            <a:r>
              <a:rPr lang="en-US" sz="2800" b="1" dirty="0" err="1" smtClean="0">
                <a:sym typeface="Symbol"/>
              </a:rPr>
              <a:t></a:t>
            </a:r>
            <a:r>
              <a:rPr lang="en-US" sz="2800" b="1" i="1" dirty="0" err="1" smtClean="0">
                <a:sym typeface="Symbol"/>
              </a:rPr>
              <a:t>G</a:t>
            </a:r>
            <a:r>
              <a:rPr lang="en-US" sz="2800" b="1" i="1" dirty="0" smtClean="0">
                <a:sym typeface="Symbol"/>
              </a:rPr>
              <a:t> </a:t>
            </a:r>
            <a:r>
              <a:rPr lang="en-US" sz="2800" i="1" dirty="0" smtClean="0">
                <a:sym typeface="Symbol"/>
              </a:rPr>
              <a:t>.</a:t>
            </a:r>
          </a:p>
          <a:p>
            <a:r>
              <a:rPr lang="en-US" sz="2800" dirty="0" smtClean="0">
                <a:latin typeface="Arial"/>
                <a:cs typeface="Arial"/>
                <a:sym typeface="Symbol"/>
              </a:rPr>
              <a:t>If      </a:t>
            </a:r>
            <a:r>
              <a:rPr lang="en-US" sz="2800" b="1" i="1" dirty="0" smtClean="0">
                <a:cs typeface="Arial"/>
                <a:sym typeface="Symbol"/>
              </a:rPr>
              <a:t>a</a:t>
            </a:r>
            <a:r>
              <a:rPr lang="en-US" sz="2800" b="1" i="1" dirty="0" smtClean="0">
                <a:sym typeface="Symbol"/>
              </a:rPr>
              <a:t>  b </a:t>
            </a:r>
            <a:r>
              <a:rPr lang="en-US" sz="2800" b="1" i="1" dirty="0" smtClean="0">
                <a:cs typeface="Arial"/>
                <a:sym typeface="Symbol"/>
              </a:rPr>
              <a:t>≠ b</a:t>
            </a:r>
            <a:r>
              <a:rPr lang="en-US" sz="2800" b="1" i="1" dirty="0" smtClean="0">
                <a:sym typeface="Symbol"/>
              </a:rPr>
              <a:t>  a,  </a:t>
            </a:r>
            <a:r>
              <a:rPr lang="en-US" sz="2800" b="1" dirty="0" smtClean="0">
                <a:cs typeface="Arial"/>
                <a:sym typeface="Symbol"/>
              </a:rPr>
              <a:t></a:t>
            </a:r>
            <a:r>
              <a:rPr lang="en-US" sz="2800" b="1" i="1" dirty="0" smtClean="0">
                <a:cs typeface="Arial"/>
                <a:sym typeface="Symbol"/>
              </a:rPr>
              <a:t>  </a:t>
            </a:r>
            <a:r>
              <a:rPr lang="en-US" sz="2800" b="1" i="1" dirty="0" err="1" smtClean="0">
                <a:cs typeface="Arial"/>
                <a:sym typeface="Symbol"/>
              </a:rPr>
              <a:t>a,b</a:t>
            </a:r>
            <a:r>
              <a:rPr lang="en-US" sz="2800" b="1" dirty="0" err="1" smtClean="0">
                <a:cs typeface="Arial"/>
                <a:sym typeface="Symbol"/>
              </a:rPr>
              <a:t></a:t>
            </a:r>
            <a:r>
              <a:rPr lang="en-US" sz="2800" b="1" i="1" dirty="0" err="1" smtClean="0">
                <a:cs typeface="Arial"/>
                <a:sym typeface="Symbol"/>
              </a:rPr>
              <a:t>G</a:t>
            </a:r>
            <a:r>
              <a:rPr lang="en-US" sz="2800" dirty="0" smtClean="0">
                <a:cs typeface="Arial"/>
                <a:sym typeface="Symbol"/>
              </a:rPr>
              <a:t>, then the group is called a </a:t>
            </a:r>
            <a:r>
              <a:rPr lang="en-US" sz="2800" u="sng" dirty="0" smtClean="0">
                <a:cs typeface="Arial"/>
                <a:sym typeface="Symbol"/>
              </a:rPr>
              <a:t>non </a:t>
            </a:r>
            <a:r>
              <a:rPr lang="en-US" sz="2800" u="sng" dirty="0" err="1" smtClean="0">
                <a:cs typeface="Arial"/>
                <a:sym typeface="Symbol"/>
              </a:rPr>
              <a:t>abelian</a:t>
            </a:r>
            <a:r>
              <a:rPr lang="en-US" sz="2800" u="sng" dirty="0" smtClean="0">
                <a:cs typeface="Arial"/>
                <a:sym typeface="Symbol"/>
              </a:rPr>
              <a:t> group</a:t>
            </a:r>
            <a:r>
              <a:rPr lang="en-US" sz="2800" dirty="0" smtClean="0">
                <a:cs typeface="Arial"/>
                <a:sym typeface="Symbol"/>
              </a:rPr>
              <a:t>. </a:t>
            </a:r>
            <a:r>
              <a:rPr lang="en-US" sz="2800" dirty="0" smtClean="0"/>
              <a:t> </a:t>
            </a:r>
            <a:endParaRPr lang="en-US" sz="2800" b="1" u="sng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6800" y="5181600"/>
            <a:ext cx="632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762000"/>
            <a:ext cx="777240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 smtClean="0"/>
          </a:p>
          <a:p>
            <a:r>
              <a:rPr lang="en-US" sz="2800" dirty="0" smtClean="0"/>
              <a:t>             A non empty set G together with a binary operation </a:t>
            </a:r>
            <a:r>
              <a:rPr lang="en-US" sz="2800" dirty="0" smtClean="0">
                <a:sym typeface="Symbol"/>
              </a:rPr>
              <a:t> defined on it is called a </a:t>
            </a:r>
            <a:r>
              <a:rPr lang="en-US" sz="2800" b="1" dirty="0" err="1" smtClean="0">
                <a:sym typeface="Symbol"/>
              </a:rPr>
              <a:t>Groupoid</a:t>
            </a:r>
            <a:r>
              <a:rPr lang="en-US" sz="2800" dirty="0" smtClean="0">
                <a:sym typeface="Symbol"/>
              </a:rPr>
              <a:t> if it satisfies the following axiom</a:t>
            </a:r>
          </a:p>
          <a:p>
            <a:r>
              <a:rPr lang="en-US" sz="2800" dirty="0" smtClean="0">
                <a:sym typeface="Symbol"/>
              </a:rPr>
              <a:t>           </a:t>
            </a:r>
            <a:r>
              <a:rPr lang="en-US" sz="2800" b="1" dirty="0" smtClean="0">
                <a:sym typeface="Symbol"/>
              </a:rPr>
              <a:t>a b G   </a:t>
            </a:r>
            <a:r>
              <a:rPr lang="en-US" sz="2800" b="1" dirty="0" err="1" smtClean="0">
                <a:sym typeface="Symbol"/>
              </a:rPr>
              <a:t>a,b</a:t>
            </a:r>
            <a:r>
              <a:rPr lang="en-US" sz="2800" b="1" dirty="0" smtClean="0">
                <a:sym typeface="Symbol"/>
              </a:rPr>
              <a:t> G</a:t>
            </a:r>
          </a:p>
          <a:p>
            <a:endParaRPr lang="en-US" sz="2800" b="1" dirty="0" smtClean="0">
              <a:sym typeface="Symbol"/>
            </a:endParaRPr>
          </a:p>
          <a:p>
            <a:endParaRPr lang="en-US" sz="2800" b="1" dirty="0" smtClean="0">
              <a:sym typeface="Symbol"/>
            </a:endParaRPr>
          </a:p>
          <a:p>
            <a:endParaRPr lang="en-US" sz="1100" b="1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              A non empty</a:t>
            </a:r>
            <a:r>
              <a:rPr lang="en-US" sz="2800" b="1" u="sng" dirty="0" smtClean="0">
                <a:sym typeface="Symbol"/>
              </a:rPr>
              <a:t> </a:t>
            </a:r>
            <a:r>
              <a:rPr lang="en-US" sz="2800" dirty="0" smtClean="0"/>
              <a:t>set G together with a binary operation </a:t>
            </a:r>
            <a:r>
              <a:rPr lang="en-US" sz="2800" dirty="0" smtClean="0">
                <a:sym typeface="Symbol"/>
              </a:rPr>
              <a:t> defined on it is called a </a:t>
            </a:r>
            <a:r>
              <a:rPr lang="en-US" sz="2800" b="1" dirty="0" smtClean="0">
                <a:sym typeface="Symbol"/>
              </a:rPr>
              <a:t>Semi-group</a:t>
            </a:r>
            <a:r>
              <a:rPr lang="en-US" sz="2800" dirty="0" smtClean="0">
                <a:sym typeface="Symbol"/>
              </a:rPr>
              <a:t> if it satisfies the following axioms:</a:t>
            </a:r>
          </a:p>
          <a:p>
            <a:r>
              <a:rPr lang="en-US" sz="2800" dirty="0" smtClean="0">
                <a:sym typeface="Symbol"/>
              </a:rPr>
              <a:t>(</a:t>
            </a:r>
            <a:r>
              <a:rPr lang="en-US" sz="2800" dirty="0" err="1" smtClean="0">
                <a:sym typeface="Symbol"/>
              </a:rPr>
              <a:t>i</a:t>
            </a:r>
            <a:r>
              <a:rPr lang="en-US" sz="2800" dirty="0" smtClean="0">
                <a:sym typeface="Symbol"/>
              </a:rPr>
              <a:t>)        </a:t>
            </a:r>
            <a:r>
              <a:rPr lang="en-US" sz="2800" b="1" dirty="0" smtClean="0">
                <a:sym typeface="Symbol"/>
              </a:rPr>
              <a:t>a b G   </a:t>
            </a:r>
            <a:r>
              <a:rPr lang="en-US" sz="2800" b="1" dirty="0" err="1" smtClean="0">
                <a:sym typeface="Symbol"/>
              </a:rPr>
              <a:t>a,b</a:t>
            </a:r>
            <a:r>
              <a:rPr lang="en-US" sz="2800" b="1" dirty="0" smtClean="0">
                <a:sym typeface="Symbol"/>
              </a:rPr>
              <a:t> G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(ii)       </a:t>
            </a:r>
            <a:r>
              <a:rPr lang="en-US" sz="2800" b="1" dirty="0" smtClean="0">
                <a:sym typeface="Symbol"/>
              </a:rPr>
              <a:t>(</a:t>
            </a:r>
            <a:r>
              <a:rPr lang="en-US" sz="2800" b="1" i="1" dirty="0" err="1" smtClean="0">
                <a:sym typeface="Symbol"/>
              </a:rPr>
              <a:t>a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smtClean="0">
                <a:sym typeface="Symbol"/>
              </a:rPr>
              <a:t>)</a:t>
            </a:r>
            <a:r>
              <a:rPr lang="en-US" sz="2800" b="1" i="1" dirty="0" smtClean="0">
                <a:sym typeface="Symbol"/>
              </a:rPr>
              <a:t>c</a:t>
            </a:r>
            <a:r>
              <a:rPr lang="en-US" sz="2800" b="1" dirty="0" smtClean="0">
                <a:sym typeface="Symbol"/>
              </a:rPr>
              <a:t> =</a:t>
            </a:r>
            <a:r>
              <a:rPr lang="en-US" sz="2800" b="1" i="1" dirty="0" smtClean="0">
                <a:sym typeface="Symbol"/>
              </a:rPr>
              <a:t> a</a:t>
            </a:r>
            <a:r>
              <a:rPr lang="en-US" sz="2800" b="1" dirty="0" smtClean="0">
                <a:sym typeface="Symbol"/>
              </a:rPr>
              <a:t>(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c</a:t>
            </a:r>
            <a:r>
              <a:rPr lang="en-US" sz="2800" b="1" dirty="0" smtClean="0">
                <a:sym typeface="Symbol"/>
              </a:rPr>
              <a:t>)</a:t>
            </a:r>
            <a:r>
              <a:rPr lang="en-US" sz="2800" dirty="0" smtClean="0">
                <a:sym typeface="Symbo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4800"/>
            <a:ext cx="2743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u="sng" dirty="0" smtClean="0"/>
              <a:t>GROUPOID :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09600" y="2971800"/>
            <a:ext cx="2971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u="sng" dirty="0" smtClean="0">
                <a:sym typeface="Symbol"/>
              </a:rPr>
              <a:t>SEMI-GROUP:</a:t>
            </a:r>
            <a:r>
              <a:rPr lang="en-US" sz="2800" dirty="0" smtClean="0">
                <a:sym typeface="Symbol"/>
              </a:rPr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696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            A non </a:t>
            </a:r>
            <a:r>
              <a:rPr lang="en-US" sz="2800" dirty="0" smtClean="0">
                <a:sym typeface="Symbol"/>
              </a:rPr>
              <a:t>empty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/>
              <a:t>set </a:t>
            </a:r>
            <a:r>
              <a:rPr lang="en-US" sz="2800" dirty="0" smtClean="0"/>
              <a:t>G together with a binary operation </a:t>
            </a:r>
            <a:r>
              <a:rPr lang="en-US" sz="2800" dirty="0" smtClean="0">
                <a:sym typeface="Symbol"/>
              </a:rPr>
              <a:t> defined on it is called a </a:t>
            </a:r>
            <a:r>
              <a:rPr lang="en-US" sz="2800" b="1" dirty="0" err="1" smtClean="0">
                <a:sym typeface="Symbol"/>
              </a:rPr>
              <a:t>Monoid</a:t>
            </a:r>
            <a:r>
              <a:rPr lang="en-US" sz="2800" dirty="0" smtClean="0">
                <a:sym typeface="Symbol"/>
              </a:rPr>
              <a:t> if it satisfies the following axioms:</a:t>
            </a:r>
          </a:p>
          <a:p>
            <a:r>
              <a:rPr lang="en-US" sz="2800" dirty="0" smtClean="0">
                <a:sym typeface="Symbol"/>
              </a:rPr>
              <a:t>(</a:t>
            </a:r>
            <a:r>
              <a:rPr lang="en-US" sz="2800" dirty="0" err="1" smtClean="0">
                <a:sym typeface="Symbol"/>
              </a:rPr>
              <a:t>i</a:t>
            </a:r>
            <a:r>
              <a:rPr lang="en-US" sz="2800" dirty="0" smtClean="0">
                <a:sym typeface="Symbol"/>
              </a:rPr>
              <a:t>)     </a:t>
            </a:r>
            <a:r>
              <a:rPr lang="en-US" sz="2800" b="1" dirty="0" smtClean="0">
                <a:sym typeface="Symbol"/>
              </a:rPr>
              <a:t>a b G   </a:t>
            </a:r>
            <a:r>
              <a:rPr lang="en-US" sz="2800" b="1" dirty="0" err="1" smtClean="0">
                <a:sym typeface="Symbol"/>
              </a:rPr>
              <a:t>a,b</a:t>
            </a:r>
            <a:r>
              <a:rPr lang="en-US" sz="2800" b="1" dirty="0" smtClean="0">
                <a:sym typeface="Symbol"/>
              </a:rPr>
              <a:t> G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(ii)    </a:t>
            </a:r>
            <a:r>
              <a:rPr lang="en-US" sz="2800" b="1" dirty="0" smtClean="0">
                <a:sym typeface="Symbol"/>
              </a:rPr>
              <a:t>(</a:t>
            </a:r>
            <a:r>
              <a:rPr lang="en-US" sz="2800" b="1" i="1" dirty="0" err="1" smtClean="0">
                <a:sym typeface="Symbol"/>
              </a:rPr>
              <a:t>a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smtClean="0">
                <a:sym typeface="Symbol"/>
              </a:rPr>
              <a:t>)</a:t>
            </a:r>
            <a:r>
              <a:rPr lang="en-US" sz="2800" b="1" i="1" dirty="0" smtClean="0">
                <a:sym typeface="Symbol"/>
              </a:rPr>
              <a:t>c</a:t>
            </a:r>
            <a:r>
              <a:rPr lang="en-US" sz="2800" b="1" dirty="0" smtClean="0">
                <a:sym typeface="Symbol"/>
              </a:rPr>
              <a:t> =</a:t>
            </a:r>
            <a:r>
              <a:rPr lang="en-US" sz="2800" b="1" i="1" dirty="0" smtClean="0">
                <a:sym typeface="Symbol"/>
              </a:rPr>
              <a:t> a</a:t>
            </a:r>
            <a:r>
              <a:rPr lang="en-US" sz="2800" b="1" dirty="0" smtClean="0">
                <a:sym typeface="Symbol"/>
              </a:rPr>
              <a:t>(</a:t>
            </a:r>
            <a:r>
              <a:rPr lang="en-US" sz="2800" b="1" i="1" dirty="0" err="1" smtClean="0">
                <a:sym typeface="Symbol"/>
              </a:rPr>
              <a:t>b</a:t>
            </a:r>
            <a:r>
              <a:rPr lang="en-US" sz="2800" b="1" dirty="0" err="1" smtClean="0">
                <a:sym typeface="Symbol"/>
              </a:rPr>
              <a:t></a:t>
            </a:r>
            <a:r>
              <a:rPr lang="en-US" sz="2800" b="1" i="1" dirty="0" err="1" smtClean="0">
                <a:sym typeface="Symbol"/>
              </a:rPr>
              <a:t>c</a:t>
            </a:r>
            <a:r>
              <a:rPr lang="en-US" sz="2800" b="1" dirty="0" smtClean="0">
                <a:sym typeface="Symbol"/>
              </a:rPr>
              <a:t>)</a:t>
            </a:r>
            <a:r>
              <a:rPr lang="en-US" sz="2800" dirty="0" smtClean="0">
                <a:sym typeface="Symbol"/>
              </a:rPr>
              <a:t> </a:t>
            </a:r>
          </a:p>
          <a:p>
            <a:pPr marL="571500" indent="-571500"/>
            <a:r>
              <a:rPr lang="en-US" sz="2800" dirty="0" smtClean="0"/>
              <a:t>(iii)   </a:t>
            </a:r>
            <a:r>
              <a:rPr lang="en-US" sz="2800" b="1" dirty="0" smtClean="0">
                <a:sym typeface="Symbol"/>
              </a:rPr>
              <a:t></a:t>
            </a:r>
            <a:r>
              <a:rPr lang="en-US" sz="2800" dirty="0" smtClean="0">
                <a:sym typeface="Symbol"/>
              </a:rPr>
              <a:t> an element </a:t>
            </a:r>
            <a:r>
              <a:rPr lang="en-US" sz="2800" i="1" dirty="0" err="1" smtClean="0">
                <a:sym typeface="Symbol"/>
              </a:rPr>
              <a:t>e</a:t>
            </a:r>
            <a:r>
              <a:rPr lang="en-US" sz="2800" b="1" dirty="0" err="1" smtClean="0">
                <a:sym typeface="Symbol"/>
              </a:rPr>
              <a:t></a:t>
            </a:r>
            <a:r>
              <a:rPr lang="en-US" sz="2800" dirty="0" err="1" smtClean="0">
                <a:sym typeface="Symbol"/>
              </a:rPr>
              <a:t>G</a:t>
            </a:r>
            <a:r>
              <a:rPr lang="en-US" sz="2800" dirty="0" smtClean="0">
                <a:sym typeface="Symbol"/>
              </a:rPr>
              <a:t> such that 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                </a:t>
            </a:r>
            <a:r>
              <a:rPr lang="en-US" sz="2800" b="1" i="1" dirty="0" err="1" smtClean="0">
                <a:sym typeface="Symbol"/>
              </a:rPr>
              <a:t>e</a:t>
            </a:r>
            <a:r>
              <a:rPr lang="en-US" sz="2800" b="1" dirty="0" err="1" smtClean="0">
                <a:sym typeface="Symbol"/>
              </a:rPr>
              <a:t>a</a:t>
            </a:r>
            <a:r>
              <a:rPr lang="en-US" sz="2800" b="1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= </a:t>
            </a:r>
            <a:r>
              <a:rPr lang="en-US" sz="2800" b="1" dirty="0" err="1" smtClean="0">
                <a:sym typeface="Symbol"/>
              </a:rPr>
              <a:t>a</a:t>
            </a:r>
            <a:r>
              <a:rPr lang="en-US" sz="2800" b="1" i="1" dirty="0" err="1" smtClean="0">
                <a:sym typeface="Symbol"/>
              </a:rPr>
              <a:t>e</a:t>
            </a:r>
            <a:r>
              <a:rPr lang="en-US" sz="2800" dirty="0" smtClean="0">
                <a:sym typeface="Symbol"/>
              </a:rPr>
              <a:t>, </a:t>
            </a:r>
            <a:r>
              <a:rPr lang="en-US" sz="2800" b="1" dirty="0" smtClean="0">
                <a:sym typeface="Symbol"/>
              </a:rPr>
              <a:t>  </a:t>
            </a:r>
            <a:r>
              <a:rPr lang="en-US" sz="2800" b="1" i="1" dirty="0" err="1" smtClean="0">
                <a:sym typeface="Symbol"/>
              </a:rPr>
              <a:t>a</a:t>
            </a:r>
            <a:r>
              <a:rPr lang="en-US" sz="2800" dirty="0" err="1" smtClean="0">
                <a:sym typeface="Symbol"/>
              </a:rPr>
              <a:t></a:t>
            </a:r>
            <a:r>
              <a:rPr lang="en-US" sz="2800" b="1" dirty="0" err="1" smtClean="0">
                <a:sym typeface="Symbol"/>
              </a:rPr>
              <a:t>G</a:t>
            </a:r>
            <a:endParaRPr lang="en-US" sz="2800" b="1" dirty="0" smtClean="0">
              <a:sym typeface="Symbol"/>
            </a:endParaRPr>
          </a:p>
          <a:p>
            <a:pPr marL="571500" indent="-571500"/>
            <a:r>
              <a:rPr lang="en-US" sz="2800" dirty="0" smtClean="0">
                <a:sym typeface="Symbol"/>
              </a:rPr>
              <a:t>Here </a:t>
            </a:r>
            <a:r>
              <a:rPr lang="en-US" sz="2800" i="1" dirty="0" smtClean="0">
                <a:sym typeface="Symbol"/>
              </a:rPr>
              <a:t>e</a:t>
            </a:r>
            <a:r>
              <a:rPr lang="en-US" sz="2800" dirty="0" smtClean="0">
                <a:sym typeface="Symbol"/>
              </a:rPr>
              <a:t> is called the identity element of G </a:t>
            </a:r>
            <a:r>
              <a:rPr lang="en-US" sz="2800" dirty="0" err="1" smtClean="0">
                <a:sym typeface="Symbol"/>
              </a:rPr>
              <a:t>w.r.t</a:t>
            </a:r>
            <a:r>
              <a:rPr lang="en-US" sz="2800" dirty="0" smtClean="0">
                <a:sym typeface="Symbol"/>
              </a:rPr>
              <a:t>. the binary operation  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447800" y="5562600"/>
            <a:ext cx="5943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62000" y="381000"/>
            <a:ext cx="21336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u="sng" dirty="0" smtClean="0"/>
              <a:t>MONOID :</a:t>
            </a:r>
            <a:r>
              <a:rPr lang="en-US" sz="2800" dirty="0" smtClean="0"/>
              <a:t>  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63246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/>
              <a:t>PROBLEM BASED ON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05000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Show that the set of all natural numbers form a semi group under the composition of addition</a:t>
            </a:r>
            <a:r>
              <a:rPr lang="en-US" sz="2800" b="1" dirty="0" smtClean="0"/>
              <a:t>.</a:t>
            </a:r>
          </a:p>
          <a:p>
            <a:endParaRPr lang="en-US" sz="800" b="1" dirty="0" smtClean="0"/>
          </a:p>
          <a:p>
            <a:r>
              <a:rPr lang="en-US" sz="2800" b="1" u="sng" dirty="0" smtClean="0"/>
              <a:t>SOLUTION:</a:t>
            </a:r>
            <a:r>
              <a:rPr lang="en-US" sz="2800" dirty="0" smtClean="0"/>
              <a:t> Let N = {1,2,3,…} be the set of natural numbers</a:t>
            </a:r>
            <a:r>
              <a:rPr lang="en-US" sz="2800" dirty="0" smtClean="0"/>
              <a:t>.</a:t>
            </a:r>
          </a:p>
          <a:p>
            <a:endParaRPr lang="en-US" sz="800" dirty="0" smtClean="0"/>
          </a:p>
          <a:p>
            <a:pPr marL="571500" indent="-571500"/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</a:t>
            </a:r>
            <a:r>
              <a:rPr lang="en-US" sz="2800" b="1" dirty="0" smtClean="0"/>
              <a:t>Closure property:  </a:t>
            </a:r>
            <a:r>
              <a:rPr lang="en-US" sz="2800" dirty="0" smtClean="0"/>
              <a:t>Since    </a:t>
            </a:r>
          </a:p>
          <a:p>
            <a:pPr marL="571500" indent="-571500"/>
            <a:r>
              <a:rPr lang="en-US" sz="2800" dirty="0" smtClean="0"/>
              <a:t>                 </a:t>
            </a:r>
            <a:r>
              <a:rPr lang="en-US" sz="2800" dirty="0" err="1" smtClean="0"/>
              <a:t>n+m</a:t>
            </a:r>
            <a:r>
              <a:rPr lang="en-US" sz="2800" dirty="0" err="1" smtClean="0">
                <a:sym typeface="Symbol"/>
              </a:rPr>
              <a:t>N</a:t>
            </a:r>
            <a:r>
              <a:rPr lang="en-US" sz="2800" dirty="0" smtClean="0">
                <a:sym typeface="Symbol"/>
              </a:rPr>
              <a:t>,   </a:t>
            </a:r>
            <a:r>
              <a:rPr lang="en-US" sz="2800" dirty="0" err="1" smtClean="0">
                <a:sym typeface="Symbol"/>
              </a:rPr>
              <a:t>n,mN</a:t>
            </a:r>
            <a:r>
              <a:rPr lang="en-US" sz="2800" dirty="0" smtClean="0">
                <a:sym typeface="Symbol"/>
              </a:rPr>
              <a:t>   </a:t>
            </a:r>
          </a:p>
          <a:p>
            <a:pPr marL="571500" indent="-571500">
              <a:buFont typeface="Symbol"/>
              <a:buChar char="\"/>
            </a:pPr>
            <a:r>
              <a:rPr lang="en-US" sz="2800" dirty="0" smtClean="0">
                <a:sym typeface="Symbol"/>
              </a:rPr>
              <a:t>N is closed under addition.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838200"/>
            <a:ext cx="7620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en-US" sz="2800" dirty="0" smtClean="0">
                <a:sym typeface="Symbol"/>
              </a:rPr>
              <a:t>(ii) </a:t>
            </a:r>
            <a:r>
              <a:rPr lang="en-US" sz="2800" b="1" dirty="0" smtClean="0">
                <a:sym typeface="Symbol"/>
              </a:rPr>
              <a:t>Associative Property </a:t>
            </a:r>
            <a:r>
              <a:rPr lang="en-US" sz="2800" dirty="0" smtClean="0">
                <a:sym typeface="Symbol"/>
              </a:rPr>
              <a:t>:  </a:t>
            </a:r>
            <a:r>
              <a:rPr lang="en-US" sz="2800" dirty="0" smtClean="0">
                <a:sym typeface="Symbol"/>
              </a:rPr>
              <a:t>Since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          (</a:t>
            </a:r>
            <a:r>
              <a:rPr lang="en-US" sz="2800" dirty="0" err="1" smtClean="0">
                <a:sym typeface="Symbol"/>
              </a:rPr>
              <a:t>n+m</a:t>
            </a:r>
            <a:r>
              <a:rPr lang="en-US" sz="2800" dirty="0" smtClean="0">
                <a:sym typeface="Symbol"/>
              </a:rPr>
              <a:t>)+p = n+(</a:t>
            </a:r>
            <a:r>
              <a:rPr lang="en-US" sz="2800" dirty="0" err="1" smtClean="0">
                <a:sym typeface="Symbol"/>
              </a:rPr>
              <a:t>m+p</a:t>
            </a:r>
            <a:r>
              <a:rPr lang="en-US" sz="2800" dirty="0" smtClean="0">
                <a:sym typeface="Symbol"/>
              </a:rPr>
              <a:t>),      </a:t>
            </a:r>
            <a:r>
              <a:rPr lang="en-US" sz="2800" dirty="0" err="1" smtClean="0">
                <a:sym typeface="Symbol"/>
              </a:rPr>
              <a:t>n,m,pN</a:t>
            </a:r>
            <a:r>
              <a:rPr lang="en-US" sz="2800" dirty="0" smtClean="0">
                <a:sym typeface="Symbol"/>
              </a:rPr>
              <a:t> </a:t>
            </a:r>
            <a:endParaRPr lang="en-US" sz="2800" dirty="0" smtClean="0">
              <a:sym typeface="Symbol"/>
            </a:endParaRPr>
          </a:p>
          <a:p>
            <a:pPr marL="571500" indent="-571500">
              <a:buFont typeface="Symbol"/>
              <a:buChar char="\"/>
            </a:pPr>
            <a:r>
              <a:rPr lang="en-US" sz="2800" dirty="0" smtClean="0">
                <a:sym typeface="Symbol"/>
              </a:rPr>
              <a:t>Associative property holds in N under addition.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Hence N is a semi-group under addition.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6800" y="4191000"/>
            <a:ext cx="6477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2209800"/>
            <a:ext cx="4807727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354</TotalTime>
  <Words>679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Department of mathematics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OJASVI</dc:creator>
  <cp:lastModifiedBy>OJASVI</cp:lastModifiedBy>
  <cp:revision>42</cp:revision>
  <dcterms:created xsi:type="dcterms:W3CDTF">2016-09-19T18:46:29Z</dcterms:created>
  <dcterms:modified xsi:type="dcterms:W3CDTF">2016-09-19T18:49:26Z</dcterms:modified>
</cp:coreProperties>
</file>